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7C2F4359-A010-4357-B41E-DC9CF4A6D31C}" type="datetimeFigureOut">
              <a:rPr lang="en-US" smtClean="0"/>
              <a:pPr/>
              <a:t>6/26/2010</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05FDEB2E-AC8D-48D1-8444-4AE574A87C1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2F4359-A010-4357-B41E-DC9CF4A6D31C}" type="datetimeFigureOut">
              <a:rPr lang="en-US" smtClean="0"/>
              <a:pPr/>
              <a:t>6/26/2010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FDEB2E-AC8D-48D1-8444-4AE574A87C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7C2F4359-A010-4357-B41E-DC9CF4A6D31C}" type="datetimeFigureOut">
              <a:rPr lang="en-US" smtClean="0"/>
              <a:pPr/>
              <a:t>6/26/2010</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05FDEB2E-AC8D-48D1-8444-4AE574A87C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C2F4359-A010-4357-B41E-DC9CF4A6D31C}" type="datetimeFigureOut">
              <a:rPr lang="en-US" smtClean="0"/>
              <a:pPr/>
              <a:t>6/26/2010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05FDEB2E-AC8D-48D1-8444-4AE574A87C14}"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7C2F4359-A010-4357-B41E-DC9CF4A6D31C}" type="datetimeFigureOut">
              <a:rPr lang="en-US" smtClean="0"/>
              <a:pPr/>
              <a:t>6/26/2010</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05FDEB2E-AC8D-48D1-8444-4AE574A87C14}"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7C2F4359-A010-4357-B41E-DC9CF4A6D31C}" type="datetimeFigureOut">
              <a:rPr lang="en-US" smtClean="0"/>
              <a:pPr/>
              <a:t>6/26/2010</a:t>
            </a:fld>
            <a:endParaRPr lang="en-US"/>
          </a:p>
        </p:txBody>
      </p:sp>
      <p:sp>
        <p:nvSpPr>
          <p:cNvPr id="10" name="Slide Number Placeholder 9"/>
          <p:cNvSpPr>
            <a:spLocks noGrp="1"/>
          </p:cNvSpPr>
          <p:nvPr>
            <p:ph type="sldNum" sz="quarter" idx="16"/>
          </p:nvPr>
        </p:nvSpPr>
        <p:spPr/>
        <p:txBody>
          <a:bodyPr rtlCol="0"/>
          <a:lstStyle/>
          <a:p>
            <a:fld id="{05FDEB2E-AC8D-48D1-8444-4AE574A87C14}"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7C2F4359-A010-4357-B41E-DC9CF4A6D31C}" type="datetimeFigureOut">
              <a:rPr lang="en-US" smtClean="0"/>
              <a:pPr/>
              <a:t>6/26/2010</a:t>
            </a:fld>
            <a:endParaRPr lang="en-US"/>
          </a:p>
        </p:txBody>
      </p:sp>
      <p:sp>
        <p:nvSpPr>
          <p:cNvPr id="12" name="Slide Number Placeholder 11"/>
          <p:cNvSpPr>
            <a:spLocks noGrp="1"/>
          </p:cNvSpPr>
          <p:nvPr>
            <p:ph type="sldNum" sz="quarter" idx="16"/>
          </p:nvPr>
        </p:nvSpPr>
        <p:spPr/>
        <p:txBody>
          <a:bodyPr rtlCol="0"/>
          <a:lstStyle/>
          <a:p>
            <a:fld id="{05FDEB2E-AC8D-48D1-8444-4AE574A87C14}"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C2F4359-A010-4357-B41E-DC9CF4A6D31C}" type="datetimeFigureOut">
              <a:rPr lang="en-US" smtClean="0"/>
              <a:pPr/>
              <a:t>6/26/2010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05FDEB2E-AC8D-48D1-8444-4AE574A87C1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2F4359-A010-4357-B41E-DC9CF4A6D31C}" type="datetimeFigureOut">
              <a:rPr lang="en-US" smtClean="0"/>
              <a:pPr/>
              <a:t>6/26/2010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05FDEB2E-AC8D-48D1-8444-4AE574A87C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C2F4359-A010-4357-B41E-DC9CF4A6D31C}" type="datetimeFigureOut">
              <a:rPr lang="en-US" smtClean="0"/>
              <a:pPr/>
              <a:t>6/26/2010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05FDEB2E-AC8D-48D1-8444-4AE574A87C14}"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7C2F4359-A010-4357-B41E-DC9CF4A6D31C}" type="datetimeFigureOut">
              <a:rPr lang="en-US" smtClean="0"/>
              <a:pPr/>
              <a:t>6/26/2010</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05FDEB2E-AC8D-48D1-8444-4AE574A87C14}"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7C2F4359-A010-4357-B41E-DC9CF4A6D31C}" type="datetimeFigureOut">
              <a:rPr lang="en-US" smtClean="0"/>
              <a:pPr/>
              <a:t>6/26/2010</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05FDEB2E-AC8D-48D1-8444-4AE574A87C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en.wikipedia.org/wiki/Air" TargetMode="External"/><Relationship Id="rId7" Type="http://schemas.openxmlformats.org/officeDocument/2006/relationships/hyperlink" Target="http://en.wikipedia.org/wiki/Wildlife" TargetMode="External"/><Relationship Id="rId2" Type="http://schemas.openxmlformats.org/officeDocument/2006/relationships/hyperlink" Target="http://en.wikipedia.org/wiki/Environment_(biophysical)" TargetMode="External"/><Relationship Id="rId1" Type="http://schemas.openxmlformats.org/officeDocument/2006/relationships/slideLayout" Target="../slideLayouts/slideLayout6.xml"/><Relationship Id="rId6" Type="http://schemas.openxmlformats.org/officeDocument/2006/relationships/hyperlink" Target="http://en.wikipedia.org/wiki/Ecosystems" TargetMode="External"/><Relationship Id="rId5" Type="http://schemas.openxmlformats.org/officeDocument/2006/relationships/hyperlink" Target="http://en.wikipedia.org/wiki/Soil" TargetMode="External"/><Relationship Id="rId4" Type="http://schemas.openxmlformats.org/officeDocument/2006/relationships/hyperlink" Target="http://en.wikipedia.org/wiki/Water"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609600"/>
            <a:ext cx="6477000" cy="762000"/>
          </a:xfrm>
        </p:spPr>
        <p:txBody>
          <a:bodyPr/>
          <a:lstStyle/>
          <a:p>
            <a:r>
              <a:rPr lang="en-US" u="sng" dirty="0" smtClean="0"/>
              <a:t>UNIT - 15</a:t>
            </a:r>
            <a:endParaRPr lang="en-US" u="sng" dirty="0"/>
          </a:p>
        </p:txBody>
      </p:sp>
      <p:sp>
        <p:nvSpPr>
          <p:cNvPr id="3" name="Subtitle 2"/>
          <p:cNvSpPr>
            <a:spLocks noGrp="1"/>
          </p:cNvSpPr>
          <p:nvPr>
            <p:ph type="subTitle" idx="1"/>
          </p:nvPr>
        </p:nvSpPr>
        <p:spPr/>
        <p:txBody>
          <a:bodyPr>
            <a:noAutofit/>
          </a:bodyPr>
          <a:lstStyle/>
          <a:p>
            <a:pPr algn="ctr"/>
            <a:r>
              <a:rPr lang="en-US" sz="2800" dirty="0" smtClean="0">
                <a:solidFill>
                  <a:srgbClr val="002060"/>
                </a:solidFill>
                <a:latin typeface="Cooper Black" pitchFamily="18" charset="0"/>
              </a:rPr>
              <a:t>NATURAL ENVIRONMENT &amp; BUSINESS</a:t>
            </a:r>
            <a:endParaRPr lang="en-US" sz="2800" dirty="0">
              <a:solidFill>
                <a:srgbClr val="002060"/>
              </a:solidFill>
              <a:latin typeface="Cooper Black" pitchFamily="18" charset="0"/>
            </a:endParaRPr>
          </a:p>
        </p:txBody>
      </p:sp>
      <p:pic>
        <p:nvPicPr>
          <p:cNvPr id="1026" name="Picture 2"/>
          <p:cNvPicPr>
            <a:picLocks noChangeAspect="1" noChangeArrowheads="1"/>
          </p:cNvPicPr>
          <p:nvPr/>
        </p:nvPicPr>
        <p:blipFill>
          <a:blip r:embed="rId2"/>
          <a:srcRect/>
          <a:stretch>
            <a:fillRect/>
          </a:stretch>
        </p:blipFill>
        <p:spPr bwMode="auto">
          <a:xfrm>
            <a:off x="914400" y="3733800"/>
            <a:ext cx="2209800" cy="1600200"/>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609600" y="1828800"/>
            <a:ext cx="2362200" cy="1600200"/>
          </a:xfrm>
          <a:prstGeom prst="rect">
            <a:avLst/>
          </a:prstGeom>
          <a:noFill/>
          <a:ln w="9525">
            <a:noFill/>
            <a:miter lim="800000"/>
            <a:headEnd/>
            <a:tailEnd/>
          </a:ln>
          <a:effectLst/>
        </p:spPr>
      </p:pic>
      <p:pic>
        <p:nvPicPr>
          <p:cNvPr id="1029" name="Picture 5"/>
          <p:cNvPicPr>
            <a:picLocks noChangeAspect="1" noChangeArrowheads="1"/>
          </p:cNvPicPr>
          <p:nvPr/>
        </p:nvPicPr>
        <p:blipFill>
          <a:blip r:embed="rId4"/>
          <a:srcRect/>
          <a:stretch>
            <a:fillRect/>
          </a:stretch>
        </p:blipFill>
        <p:spPr bwMode="auto">
          <a:xfrm>
            <a:off x="4724400" y="914400"/>
            <a:ext cx="2133600" cy="1524000"/>
          </a:xfrm>
          <a:prstGeom prst="rect">
            <a:avLst/>
          </a:prstGeom>
          <a:noFill/>
          <a:ln w="9525">
            <a:noFill/>
            <a:miter lim="800000"/>
            <a:headEnd/>
            <a:tailEnd/>
          </a:ln>
          <a:effectLst/>
        </p:spPr>
      </p:pic>
      <p:pic>
        <p:nvPicPr>
          <p:cNvPr id="1030" name="Picture 6"/>
          <p:cNvPicPr>
            <a:picLocks noChangeAspect="1" noChangeArrowheads="1"/>
          </p:cNvPicPr>
          <p:nvPr/>
        </p:nvPicPr>
        <p:blipFill>
          <a:blip r:embed="rId5"/>
          <a:srcRect/>
          <a:stretch>
            <a:fillRect/>
          </a:stretch>
        </p:blipFill>
        <p:spPr bwMode="auto">
          <a:xfrm>
            <a:off x="3048000" y="2514600"/>
            <a:ext cx="2057400" cy="1781175"/>
          </a:xfrm>
          <a:prstGeom prst="rect">
            <a:avLst/>
          </a:prstGeom>
          <a:noFill/>
          <a:ln w="9525">
            <a:noFill/>
            <a:miter lim="800000"/>
            <a:headEnd/>
            <a:tailEnd/>
          </a:ln>
          <a:effectLst/>
        </p:spPr>
      </p:pic>
      <p:pic>
        <p:nvPicPr>
          <p:cNvPr id="1031" name="Picture 7"/>
          <p:cNvPicPr>
            <a:picLocks noChangeAspect="1" noChangeArrowheads="1"/>
          </p:cNvPicPr>
          <p:nvPr/>
        </p:nvPicPr>
        <p:blipFill>
          <a:blip r:embed="rId6"/>
          <a:srcRect/>
          <a:stretch>
            <a:fillRect/>
          </a:stretch>
        </p:blipFill>
        <p:spPr bwMode="auto">
          <a:xfrm>
            <a:off x="5181600" y="2590800"/>
            <a:ext cx="2667000" cy="1704975"/>
          </a:xfrm>
          <a:prstGeom prst="rect">
            <a:avLst/>
          </a:prstGeom>
          <a:noFill/>
          <a:ln w="9525">
            <a:noFill/>
            <a:miter lim="800000"/>
            <a:headEnd/>
            <a:tailEnd/>
          </a:ln>
          <a:effectLst/>
        </p:spPr>
      </p:pic>
      <p:pic>
        <p:nvPicPr>
          <p:cNvPr id="1032" name="Picture 8"/>
          <p:cNvPicPr>
            <a:picLocks noChangeAspect="1" noChangeArrowheads="1"/>
          </p:cNvPicPr>
          <p:nvPr/>
        </p:nvPicPr>
        <p:blipFill>
          <a:blip r:embed="rId7"/>
          <a:srcRect/>
          <a:stretch>
            <a:fillRect/>
          </a:stretch>
        </p:blipFill>
        <p:spPr bwMode="auto">
          <a:xfrm>
            <a:off x="4038600" y="4267200"/>
            <a:ext cx="2743200" cy="1524000"/>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381000"/>
            <a:ext cx="8153400" cy="990600"/>
          </a:xfrm>
        </p:spPr>
        <p:txBody>
          <a:bodyPr>
            <a:normAutofit/>
          </a:bodyPr>
          <a:lstStyle/>
          <a:p>
            <a:r>
              <a:rPr lang="en-US" sz="3600" b="1" i="1" u="sng" dirty="0" smtClean="0">
                <a:latin typeface="Times New Roman" pitchFamily="18" charset="0"/>
                <a:cs typeface="Times New Roman" pitchFamily="18" charset="0"/>
              </a:rPr>
              <a:t>Externalities:</a:t>
            </a:r>
            <a:endParaRPr lang="en-US" sz="3600" b="1" i="1" u="sng" dirty="0">
              <a:latin typeface="Times New Roman" pitchFamily="18" charset="0"/>
              <a:cs typeface="Times New Roman" pitchFamily="18" charset="0"/>
            </a:endParaRPr>
          </a:p>
        </p:txBody>
      </p:sp>
      <p:sp>
        <p:nvSpPr>
          <p:cNvPr id="5" name="Text Box 5"/>
          <p:cNvSpPr txBox="1">
            <a:spLocks noChangeArrowheads="1"/>
          </p:cNvSpPr>
          <p:nvPr/>
        </p:nvSpPr>
        <p:spPr bwMode="auto">
          <a:xfrm>
            <a:off x="533400" y="1905000"/>
            <a:ext cx="8229600" cy="2123658"/>
          </a:xfrm>
          <a:prstGeom prst="rect">
            <a:avLst/>
          </a:prstGeom>
          <a:noFill/>
          <a:ln w="9525">
            <a:noFill/>
            <a:miter lim="800000"/>
            <a:headEnd/>
            <a:tailEnd/>
          </a:ln>
          <a:effectLst/>
        </p:spPr>
        <p:txBody>
          <a:bodyPr>
            <a:spAutoFit/>
          </a:bodyPr>
          <a:lstStyle/>
          <a:p>
            <a:pPr>
              <a:spcBef>
                <a:spcPct val="50000"/>
              </a:spcBef>
            </a:pPr>
            <a:r>
              <a:rPr lang="en-US" sz="2400" dirty="0">
                <a:solidFill>
                  <a:schemeClr val="accent2">
                    <a:lumMod val="75000"/>
                  </a:schemeClr>
                </a:solidFill>
                <a:latin typeface="Times New Roman" pitchFamily="18" charset="0"/>
              </a:rPr>
              <a:t>This is also known as </a:t>
            </a:r>
            <a:r>
              <a:rPr lang="en-US" sz="2400" dirty="0">
                <a:solidFill>
                  <a:srgbClr val="0070C0"/>
                </a:solidFill>
                <a:latin typeface="Times New Roman" pitchFamily="18" charset="0"/>
              </a:rPr>
              <a:t>Spillover Effects</a:t>
            </a:r>
            <a:r>
              <a:rPr lang="en-US" sz="2400" dirty="0">
                <a:solidFill>
                  <a:schemeClr val="accent2">
                    <a:lumMod val="75000"/>
                  </a:schemeClr>
                </a:solidFill>
                <a:latin typeface="Times New Roman" pitchFamily="18" charset="0"/>
              </a:rPr>
              <a:t> or </a:t>
            </a:r>
            <a:r>
              <a:rPr lang="en-US" sz="2400" dirty="0">
                <a:solidFill>
                  <a:srgbClr val="0070C0"/>
                </a:solidFill>
                <a:latin typeface="Times New Roman" pitchFamily="18" charset="0"/>
              </a:rPr>
              <a:t>Neighborhood Effect</a:t>
            </a:r>
            <a:r>
              <a:rPr lang="en-US" sz="2400" dirty="0">
                <a:solidFill>
                  <a:schemeClr val="accent2">
                    <a:lumMod val="75000"/>
                  </a:schemeClr>
                </a:solidFill>
                <a:latin typeface="Times New Roman" pitchFamily="18" charset="0"/>
              </a:rPr>
              <a:t>.</a:t>
            </a:r>
          </a:p>
          <a:p>
            <a:pPr>
              <a:spcBef>
                <a:spcPct val="50000"/>
              </a:spcBef>
            </a:pPr>
            <a:r>
              <a:rPr lang="en-US" sz="2400" dirty="0">
                <a:solidFill>
                  <a:schemeClr val="accent2">
                    <a:lumMod val="75000"/>
                  </a:schemeClr>
                </a:solidFill>
                <a:latin typeface="Times New Roman" pitchFamily="18" charset="0"/>
              </a:rPr>
              <a:t>Externalities are common in virtually every area of economic activity. They are defined as</a:t>
            </a:r>
            <a:r>
              <a:rPr lang="en-US" sz="2400" b="1" dirty="0">
                <a:solidFill>
                  <a:schemeClr val="accent2">
                    <a:lumMod val="75000"/>
                  </a:schemeClr>
                </a:solidFill>
                <a:latin typeface="Times New Roman" pitchFamily="18" charset="0"/>
              </a:rPr>
              <a:t> third party </a:t>
            </a:r>
            <a:r>
              <a:rPr lang="en-US" sz="2400" dirty="0">
                <a:solidFill>
                  <a:schemeClr val="accent2">
                    <a:lumMod val="75000"/>
                  </a:schemeClr>
                </a:solidFill>
                <a:latin typeface="Times New Roman" pitchFamily="18" charset="0"/>
              </a:rPr>
              <a:t>(or spill-over)</a:t>
            </a:r>
            <a:r>
              <a:rPr lang="en-US" sz="2400" b="1" dirty="0">
                <a:solidFill>
                  <a:schemeClr val="accent2">
                    <a:lumMod val="75000"/>
                  </a:schemeClr>
                </a:solidFill>
                <a:latin typeface="Times New Roman" pitchFamily="18" charset="0"/>
              </a:rPr>
              <a:t> effects </a:t>
            </a:r>
            <a:r>
              <a:rPr lang="en-US" sz="2400" dirty="0">
                <a:solidFill>
                  <a:schemeClr val="accent2">
                    <a:lumMod val="75000"/>
                  </a:schemeClr>
                </a:solidFill>
                <a:latin typeface="Times New Roman" pitchFamily="18" charset="0"/>
              </a:rPr>
              <a:t>arising from the </a:t>
            </a:r>
            <a:r>
              <a:rPr lang="en-US" sz="2400" b="1" dirty="0">
                <a:solidFill>
                  <a:schemeClr val="accent2">
                    <a:lumMod val="75000"/>
                  </a:schemeClr>
                </a:solidFill>
                <a:latin typeface="Times New Roman" pitchFamily="18" charset="0"/>
              </a:rPr>
              <a:t>production</a:t>
            </a:r>
            <a:r>
              <a:rPr lang="en-US" sz="2400" dirty="0">
                <a:solidFill>
                  <a:schemeClr val="accent2">
                    <a:lumMod val="75000"/>
                  </a:schemeClr>
                </a:solidFill>
                <a:latin typeface="Times New Roman" pitchFamily="18" charset="0"/>
              </a:rPr>
              <a:t> and/or </a:t>
            </a:r>
            <a:r>
              <a:rPr lang="en-US" sz="2400" b="1" dirty="0">
                <a:solidFill>
                  <a:schemeClr val="accent2">
                    <a:lumMod val="75000"/>
                  </a:schemeClr>
                </a:solidFill>
                <a:latin typeface="Times New Roman" pitchFamily="18" charset="0"/>
              </a:rPr>
              <a:t>consumption </a:t>
            </a:r>
            <a:r>
              <a:rPr lang="en-US" sz="2400" dirty="0">
                <a:solidFill>
                  <a:schemeClr val="accent2">
                    <a:lumMod val="75000"/>
                  </a:schemeClr>
                </a:solidFill>
                <a:latin typeface="Times New Roman" pitchFamily="18" charset="0"/>
              </a:rPr>
              <a:t>of goods and services for which no appropriate compensation is paid.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a:spLocks noChangeArrowheads="1"/>
          </p:cNvSpPr>
          <p:nvPr/>
        </p:nvSpPr>
        <p:spPr bwMode="auto">
          <a:xfrm>
            <a:off x="609600" y="381000"/>
            <a:ext cx="8077200" cy="1569660"/>
          </a:xfrm>
          <a:prstGeom prst="rect">
            <a:avLst/>
          </a:prstGeom>
          <a:noFill/>
          <a:ln w="9525">
            <a:noFill/>
            <a:miter lim="800000"/>
            <a:headEnd/>
            <a:tailEnd/>
          </a:ln>
          <a:effectLst/>
        </p:spPr>
        <p:txBody>
          <a:bodyPr anchor="ctr">
            <a:spAutoFit/>
          </a:bodyPr>
          <a:lstStyle/>
          <a:p>
            <a:pPr eaLnBrk="1" hangingPunct="1"/>
            <a:r>
              <a:rPr lang="en-US" sz="2400" b="1" dirty="0">
                <a:solidFill>
                  <a:srgbClr val="002060"/>
                </a:solidFill>
                <a:latin typeface="Times New Roman" pitchFamily="18" charset="0"/>
              </a:rPr>
              <a:t>For example: -</a:t>
            </a:r>
            <a:r>
              <a:rPr lang="en-US" sz="2400" dirty="0">
                <a:solidFill>
                  <a:srgbClr val="002060"/>
                </a:solidFill>
                <a:latin typeface="Times New Roman" pitchFamily="18" charset="0"/>
              </a:rPr>
              <a:t> </a:t>
            </a:r>
            <a:r>
              <a:rPr lang="en-US" sz="2400" dirty="0">
                <a:solidFill>
                  <a:schemeClr val="accent2">
                    <a:lumMod val="75000"/>
                  </a:schemeClr>
                </a:solidFill>
                <a:latin typeface="Times New Roman" pitchFamily="18" charset="0"/>
              </a:rPr>
              <a:t>a chemical factory emits wastage as a by-product into nearby rivers and into the atmosphere. This creates negative externalities which impose higher </a:t>
            </a:r>
            <a:r>
              <a:rPr lang="en-US" sz="2400" b="1" dirty="0">
                <a:solidFill>
                  <a:schemeClr val="accent2">
                    <a:lumMod val="75000"/>
                  </a:schemeClr>
                </a:solidFill>
                <a:latin typeface="Times New Roman" pitchFamily="18" charset="0"/>
              </a:rPr>
              <a:t>social costs </a:t>
            </a:r>
            <a:r>
              <a:rPr lang="en-US" sz="2400" dirty="0">
                <a:solidFill>
                  <a:schemeClr val="accent2">
                    <a:lumMod val="75000"/>
                  </a:schemeClr>
                </a:solidFill>
                <a:latin typeface="Times New Roman" pitchFamily="18" charset="0"/>
              </a:rPr>
              <a:t>on other firms and consumers. e.g. clean up costs and health costs.  </a:t>
            </a:r>
          </a:p>
        </p:txBody>
      </p:sp>
      <p:sp>
        <p:nvSpPr>
          <p:cNvPr id="4" name="Rectangle 5"/>
          <p:cNvSpPr>
            <a:spLocks noChangeArrowheads="1"/>
          </p:cNvSpPr>
          <p:nvPr/>
        </p:nvSpPr>
        <p:spPr bwMode="auto">
          <a:xfrm>
            <a:off x="609600" y="2133600"/>
            <a:ext cx="8382000" cy="3416320"/>
          </a:xfrm>
          <a:prstGeom prst="rect">
            <a:avLst/>
          </a:prstGeom>
          <a:noFill/>
          <a:ln w="9525">
            <a:noFill/>
            <a:miter lim="800000"/>
            <a:headEnd/>
            <a:tailEnd/>
          </a:ln>
          <a:effectLst/>
        </p:spPr>
        <p:txBody>
          <a:bodyPr anchor="ctr">
            <a:spAutoFit/>
          </a:bodyPr>
          <a:lstStyle/>
          <a:p>
            <a:pPr eaLnBrk="1" hangingPunct="1"/>
            <a:r>
              <a:rPr lang="en-US" sz="2400" b="1" dirty="0">
                <a:solidFill>
                  <a:srgbClr val="002060"/>
                </a:solidFill>
                <a:latin typeface="Times New Roman" pitchFamily="18" charset="0"/>
              </a:rPr>
              <a:t>For example: -</a:t>
            </a:r>
            <a:r>
              <a:rPr lang="en-US" sz="2400" dirty="0">
                <a:solidFill>
                  <a:srgbClr val="002060"/>
                </a:solidFill>
                <a:latin typeface="Times New Roman" pitchFamily="18" charset="0"/>
              </a:rPr>
              <a:t> </a:t>
            </a:r>
            <a:r>
              <a:rPr lang="en-US" sz="2400" dirty="0">
                <a:solidFill>
                  <a:schemeClr val="accent2">
                    <a:lumMod val="75000"/>
                  </a:schemeClr>
                </a:solidFill>
                <a:latin typeface="Times New Roman" pitchFamily="18" charset="0"/>
              </a:rPr>
              <a:t>An individual planting an attractive garden in front of his or her house may provide benefits to others living in the area, and even financial benefits in the form of increased property values for all property owners. </a:t>
            </a:r>
          </a:p>
          <a:p>
            <a:pPr eaLnBrk="1" hangingPunct="1"/>
            <a:endParaRPr lang="en-US" sz="2400" dirty="0">
              <a:solidFill>
                <a:schemeClr val="accent2">
                  <a:lumMod val="75000"/>
                </a:schemeClr>
              </a:solidFill>
              <a:latin typeface="Times New Roman" pitchFamily="18" charset="0"/>
            </a:endParaRPr>
          </a:p>
          <a:p>
            <a:pPr eaLnBrk="1" hangingPunct="1"/>
            <a:r>
              <a:rPr lang="en-US" sz="2400" dirty="0">
                <a:solidFill>
                  <a:schemeClr val="accent2">
                    <a:lumMod val="75000"/>
                  </a:schemeClr>
                </a:solidFill>
                <a:latin typeface="Times New Roman" pitchFamily="18" charset="0"/>
              </a:rPr>
              <a:t>Education creates a positive externality because more educated people are less likely to engage in violent crime, which makes everyone in the community, even people who are not well educated, better off.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Box 4"/>
          <p:cNvSpPr txBox="1">
            <a:spLocks noChangeArrowheads="1"/>
          </p:cNvSpPr>
          <p:nvPr/>
        </p:nvSpPr>
        <p:spPr bwMode="auto">
          <a:xfrm>
            <a:off x="609600" y="1828800"/>
            <a:ext cx="8382000" cy="2123658"/>
          </a:xfrm>
          <a:prstGeom prst="rect">
            <a:avLst/>
          </a:prstGeom>
          <a:noFill/>
          <a:ln w="9525">
            <a:noFill/>
            <a:miter lim="800000"/>
            <a:headEnd/>
            <a:tailEnd/>
          </a:ln>
          <a:effectLst/>
        </p:spPr>
        <p:txBody>
          <a:bodyPr>
            <a:spAutoFit/>
          </a:bodyPr>
          <a:lstStyle/>
          <a:p>
            <a:pPr>
              <a:spcBef>
                <a:spcPct val="50000"/>
              </a:spcBef>
              <a:buFont typeface="Wingdings" pitchFamily="2" charset="2"/>
              <a:buChar char="Ø"/>
            </a:pPr>
            <a:r>
              <a:rPr lang="en-US" sz="2400" dirty="0">
                <a:solidFill>
                  <a:schemeClr val="accent2">
                    <a:lumMod val="75000"/>
                  </a:schemeClr>
                </a:solidFill>
                <a:latin typeface="Times New Roman" pitchFamily="18" charset="0"/>
              </a:rPr>
              <a:t>Positive externality in </a:t>
            </a:r>
            <a:r>
              <a:rPr lang="en-US" sz="2400" dirty="0" smtClean="0">
                <a:solidFill>
                  <a:schemeClr val="accent2">
                    <a:lumMod val="75000"/>
                  </a:schemeClr>
                </a:solidFill>
                <a:latin typeface="Times New Roman" pitchFamily="18" charset="0"/>
              </a:rPr>
              <a:t>consumption (Education)</a:t>
            </a:r>
            <a:endParaRPr lang="en-US" sz="2400" dirty="0">
              <a:solidFill>
                <a:schemeClr val="accent2">
                  <a:lumMod val="75000"/>
                </a:schemeClr>
              </a:solidFill>
              <a:latin typeface="Times New Roman" pitchFamily="18" charset="0"/>
            </a:endParaRPr>
          </a:p>
          <a:p>
            <a:pPr>
              <a:spcBef>
                <a:spcPct val="50000"/>
              </a:spcBef>
              <a:buFont typeface="Wingdings" pitchFamily="2" charset="2"/>
              <a:buChar char="Ø"/>
            </a:pPr>
            <a:r>
              <a:rPr lang="en-US" sz="2400" dirty="0">
                <a:solidFill>
                  <a:schemeClr val="accent2">
                    <a:lumMod val="75000"/>
                  </a:schemeClr>
                </a:solidFill>
                <a:latin typeface="Times New Roman" pitchFamily="18" charset="0"/>
              </a:rPr>
              <a:t>Negative externality in </a:t>
            </a:r>
            <a:r>
              <a:rPr lang="en-US" sz="2400" dirty="0" smtClean="0">
                <a:solidFill>
                  <a:schemeClr val="accent2">
                    <a:lumMod val="75000"/>
                  </a:schemeClr>
                </a:solidFill>
                <a:latin typeface="Times New Roman" pitchFamily="18" charset="0"/>
              </a:rPr>
              <a:t>consumption (Teenage rider, Smokers)</a:t>
            </a:r>
            <a:endParaRPr lang="en-US" sz="2400" dirty="0">
              <a:solidFill>
                <a:schemeClr val="accent2">
                  <a:lumMod val="75000"/>
                </a:schemeClr>
              </a:solidFill>
              <a:latin typeface="Times New Roman" pitchFamily="18" charset="0"/>
            </a:endParaRPr>
          </a:p>
          <a:p>
            <a:pPr>
              <a:spcBef>
                <a:spcPct val="50000"/>
              </a:spcBef>
              <a:buFont typeface="Wingdings" pitchFamily="2" charset="2"/>
              <a:buChar char="Ø"/>
            </a:pPr>
            <a:r>
              <a:rPr lang="en-US" sz="2400" dirty="0">
                <a:solidFill>
                  <a:schemeClr val="accent2">
                    <a:lumMod val="75000"/>
                  </a:schemeClr>
                </a:solidFill>
                <a:latin typeface="Times New Roman" pitchFamily="18" charset="0"/>
              </a:rPr>
              <a:t>Positive externality in </a:t>
            </a:r>
            <a:r>
              <a:rPr lang="en-US" sz="2400" dirty="0" smtClean="0">
                <a:solidFill>
                  <a:schemeClr val="accent2">
                    <a:lumMod val="75000"/>
                  </a:schemeClr>
                </a:solidFill>
                <a:latin typeface="Times New Roman" pitchFamily="18" charset="0"/>
              </a:rPr>
              <a:t>production (Beekeepers)</a:t>
            </a:r>
            <a:endParaRPr lang="en-US" sz="2400" dirty="0">
              <a:solidFill>
                <a:schemeClr val="accent2">
                  <a:lumMod val="75000"/>
                </a:schemeClr>
              </a:solidFill>
              <a:latin typeface="Times New Roman" pitchFamily="18" charset="0"/>
            </a:endParaRPr>
          </a:p>
          <a:p>
            <a:pPr>
              <a:spcBef>
                <a:spcPct val="50000"/>
              </a:spcBef>
              <a:buFont typeface="Wingdings" pitchFamily="2" charset="2"/>
              <a:buChar char="Ø"/>
            </a:pPr>
            <a:r>
              <a:rPr lang="en-US" sz="2400" dirty="0">
                <a:solidFill>
                  <a:schemeClr val="accent2">
                    <a:lumMod val="75000"/>
                  </a:schemeClr>
                </a:solidFill>
                <a:latin typeface="Times New Roman" pitchFamily="18" charset="0"/>
              </a:rPr>
              <a:t>Negative externality in </a:t>
            </a:r>
            <a:r>
              <a:rPr lang="en-US" sz="2400" dirty="0" smtClean="0">
                <a:solidFill>
                  <a:schemeClr val="accent2">
                    <a:lumMod val="75000"/>
                  </a:schemeClr>
                </a:solidFill>
                <a:latin typeface="Times New Roman" pitchFamily="18" charset="0"/>
              </a:rPr>
              <a:t>production (wastage of industries)</a:t>
            </a:r>
            <a:endParaRPr lang="en-US" sz="2400" dirty="0">
              <a:solidFill>
                <a:schemeClr val="accent2">
                  <a:lumMod val="75000"/>
                </a:schemeClr>
              </a:solidFill>
              <a:latin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p:cNvSpPr>
            <a:spLocks noGrp="1"/>
          </p:cNvSpPr>
          <p:nvPr>
            <p:ph type="title"/>
          </p:nvPr>
        </p:nvSpPr>
        <p:spPr/>
        <p:txBody>
          <a:bodyPr>
            <a:normAutofit/>
          </a:bodyPr>
          <a:lstStyle/>
          <a:p>
            <a:r>
              <a:rPr lang="en-US" sz="3600" b="1" i="1" u="sng" dirty="0" smtClean="0">
                <a:latin typeface="Times New Roman" pitchFamily="18" charset="0"/>
                <a:cs typeface="Times New Roman" pitchFamily="18" charset="0"/>
              </a:rPr>
              <a:t>Environment Degradation:</a:t>
            </a:r>
            <a:endParaRPr lang="en-US" sz="3600" b="1" i="1" u="sng" dirty="0">
              <a:latin typeface="Times New Roman" pitchFamily="18" charset="0"/>
              <a:cs typeface="Times New Roman" pitchFamily="18" charset="0"/>
            </a:endParaRPr>
          </a:p>
        </p:txBody>
      </p:sp>
      <p:sp>
        <p:nvSpPr>
          <p:cNvPr id="7" name="Text Box 5"/>
          <p:cNvSpPr txBox="1">
            <a:spLocks noChangeArrowheads="1"/>
          </p:cNvSpPr>
          <p:nvPr/>
        </p:nvSpPr>
        <p:spPr bwMode="auto">
          <a:xfrm>
            <a:off x="685800" y="1905000"/>
            <a:ext cx="8229600" cy="4247317"/>
          </a:xfrm>
          <a:prstGeom prst="rect">
            <a:avLst/>
          </a:prstGeom>
          <a:noFill/>
          <a:ln w="9525">
            <a:noFill/>
            <a:miter lim="800000"/>
            <a:headEnd/>
            <a:tailEnd/>
          </a:ln>
          <a:effectLst/>
        </p:spPr>
        <p:txBody>
          <a:bodyPr>
            <a:spAutoFit/>
          </a:bodyPr>
          <a:lstStyle/>
          <a:p>
            <a:pPr>
              <a:spcBef>
                <a:spcPct val="50000"/>
              </a:spcBef>
            </a:pPr>
            <a:r>
              <a:rPr lang="en-US" sz="2000" b="1" dirty="0">
                <a:solidFill>
                  <a:schemeClr val="accent2">
                    <a:lumMod val="75000"/>
                  </a:schemeClr>
                </a:solidFill>
                <a:latin typeface="Times New Roman" pitchFamily="18" charset="0"/>
              </a:rPr>
              <a:t>Environmental degradation</a:t>
            </a:r>
            <a:r>
              <a:rPr lang="en-US" sz="2000" dirty="0">
                <a:solidFill>
                  <a:schemeClr val="accent2">
                    <a:lumMod val="75000"/>
                  </a:schemeClr>
                </a:solidFill>
                <a:latin typeface="Times New Roman" pitchFamily="18" charset="0"/>
              </a:rPr>
              <a:t> is the deterioration of the </a:t>
            </a:r>
            <a:r>
              <a:rPr lang="en-US" sz="2000" dirty="0">
                <a:solidFill>
                  <a:schemeClr val="accent2">
                    <a:lumMod val="75000"/>
                  </a:schemeClr>
                </a:solidFill>
                <a:latin typeface="Times New Roman" pitchFamily="18" charset="0"/>
                <a:hlinkClick r:id="rId2" tooltip="Environment (biophysical)"/>
              </a:rPr>
              <a:t>environment</a:t>
            </a:r>
            <a:r>
              <a:rPr lang="en-US" sz="2000" dirty="0">
                <a:solidFill>
                  <a:schemeClr val="accent2">
                    <a:lumMod val="75000"/>
                  </a:schemeClr>
                </a:solidFill>
                <a:latin typeface="Times New Roman" pitchFamily="18" charset="0"/>
              </a:rPr>
              <a:t> through depletion of resources such as </a:t>
            </a:r>
            <a:r>
              <a:rPr lang="en-US" sz="2000" dirty="0">
                <a:solidFill>
                  <a:schemeClr val="accent2">
                    <a:lumMod val="75000"/>
                  </a:schemeClr>
                </a:solidFill>
                <a:latin typeface="Times New Roman" pitchFamily="18" charset="0"/>
                <a:hlinkClick r:id="rId3" tooltip="Air"/>
              </a:rPr>
              <a:t>air</a:t>
            </a:r>
            <a:r>
              <a:rPr lang="en-US" sz="2000" dirty="0">
                <a:solidFill>
                  <a:schemeClr val="accent2">
                    <a:lumMod val="75000"/>
                  </a:schemeClr>
                </a:solidFill>
                <a:latin typeface="Times New Roman" pitchFamily="18" charset="0"/>
              </a:rPr>
              <a:t>, </a:t>
            </a:r>
            <a:r>
              <a:rPr lang="en-US" sz="2000" dirty="0">
                <a:solidFill>
                  <a:schemeClr val="accent2">
                    <a:lumMod val="75000"/>
                  </a:schemeClr>
                </a:solidFill>
                <a:latin typeface="Times New Roman" pitchFamily="18" charset="0"/>
                <a:hlinkClick r:id="rId4" tooltip="Water"/>
              </a:rPr>
              <a:t>water</a:t>
            </a:r>
            <a:r>
              <a:rPr lang="en-US" sz="2000" dirty="0">
                <a:solidFill>
                  <a:schemeClr val="accent2">
                    <a:lumMod val="75000"/>
                  </a:schemeClr>
                </a:solidFill>
                <a:latin typeface="Times New Roman" pitchFamily="18" charset="0"/>
              </a:rPr>
              <a:t> and </a:t>
            </a:r>
            <a:r>
              <a:rPr lang="en-US" sz="2000" dirty="0">
                <a:solidFill>
                  <a:schemeClr val="accent2">
                    <a:lumMod val="75000"/>
                  </a:schemeClr>
                </a:solidFill>
                <a:latin typeface="Times New Roman" pitchFamily="18" charset="0"/>
                <a:hlinkClick r:id="rId5" tooltip="Soil"/>
              </a:rPr>
              <a:t>soil</a:t>
            </a:r>
            <a:r>
              <a:rPr lang="en-US" sz="2000" dirty="0">
                <a:solidFill>
                  <a:schemeClr val="accent2">
                    <a:lumMod val="75000"/>
                  </a:schemeClr>
                </a:solidFill>
                <a:latin typeface="Times New Roman" pitchFamily="18" charset="0"/>
              </a:rPr>
              <a:t>; the destruction of </a:t>
            </a:r>
            <a:r>
              <a:rPr lang="en-US" sz="2000" dirty="0">
                <a:solidFill>
                  <a:schemeClr val="accent2">
                    <a:lumMod val="75000"/>
                  </a:schemeClr>
                </a:solidFill>
                <a:latin typeface="Times New Roman" pitchFamily="18" charset="0"/>
                <a:hlinkClick r:id="rId6" tooltip="Ecosystems"/>
              </a:rPr>
              <a:t>ecosystems</a:t>
            </a:r>
            <a:r>
              <a:rPr lang="en-US" sz="2000" dirty="0">
                <a:solidFill>
                  <a:schemeClr val="accent2">
                    <a:lumMod val="75000"/>
                  </a:schemeClr>
                </a:solidFill>
                <a:latin typeface="Times New Roman" pitchFamily="18" charset="0"/>
              </a:rPr>
              <a:t> and the extinction of </a:t>
            </a:r>
            <a:r>
              <a:rPr lang="en-US" sz="2000" dirty="0">
                <a:solidFill>
                  <a:schemeClr val="accent2">
                    <a:lumMod val="75000"/>
                  </a:schemeClr>
                </a:solidFill>
                <a:latin typeface="Times New Roman" pitchFamily="18" charset="0"/>
                <a:hlinkClick r:id="rId7" tooltip="Wildlife"/>
              </a:rPr>
              <a:t>wildlife</a:t>
            </a:r>
            <a:r>
              <a:rPr lang="en-US" sz="2000" dirty="0">
                <a:solidFill>
                  <a:schemeClr val="accent2">
                    <a:lumMod val="75000"/>
                  </a:schemeClr>
                </a:solidFill>
                <a:latin typeface="Times New Roman" pitchFamily="18" charset="0"/>
              </a:rPr>
              <a:t>. </a:t>
            </a:r>
          </a:p>
          <a:p>
            <a:pPr>
              <a:spcBef>
                <a:spcPct val="50000"/>
              </a:spcBef>
            </a:pPr>
            <a:r>
              <a:rPr lang="en-US" sz="2000" dirty="0">
                <a:solidFill>
                  <a:schemeClr val="accent2">
                    <a:lumMod val="75000"/>
                  </a:schemeClr>
                </a:solidFill>
                <a:latin typeface="Times New Roman" pitchFamily="18" charset="0"/>
              </a:rPr>
              <a:t>Environmental damages are of following category ;</a:t>
            </a:r>
          </a:p>
          <a:p>
            <a:pPr>
              <a:spcBef>
                <a:spcPct val="50000"/>
              </a:spcBef>
              <a:buFont typeface="Wingdings" pitchFamily="2" charset="2"/>
              <a:buChar char="Ø"/>
            </a:pPr>
            <a:r>
              <a:rPr lang="en-US" sz="2000" dirty="0">
                <a:solidFill>
                  <a:schemeClr val="accent2">
                    <a:lumMod val="75000"/>
                  </a:schemeClr>
                </a:solidFill>
                <a:latin typeface="Times New Roman" pitchFamily="18" charset="0"/>
              </a:rPr>
              <a:t>Water pollution</a:t>
            </a:r>
          </a:p>
          <a:p>
            <a:pPr>
              <a:spcBef>
                <a:spcPct val="50000"/>
              </a:spcBef>
              <a:buFont typeface="Wingdings" pitchFamily="2" charset="2"/>
              <a:buChar char="Ø"/>
            </a:pPr>
            <a:r>
              <a:rPr lang="en-US" sz="2000" dirty="0">
                <a:solidFill>
                  <a:schemeClr val="accent2">
                    <a:lumMod val="75000"/>
                  </a:schemeClr>
                </a:solidFill>
                <a:latin typeface="Times New Roman" pitchFamily="18" charset="0"/>
              </a:rPr>
              <a:t>Air pollution</a:t>
            </a:r>
          </a:p>
          <a:p>
            <a:pPr>
              <a:spcBef>
                <a:spcPct val="50000"/>
              </a:spcBef>
              <a:buFont typeface="Wingdings" pitchFamily="2" charset="2"/>
              <a:buChar char="Ø"/>
            </a:pPr>
            <a:r>
              <a:rPr lang="en-US" sz="2000" dirty="0">
                <a:solidFill>
                  <a:schemeClr val="accent2">
                    <a:lumMod val="75000"/>
                  </a:schemeClr>
                </a:solidFill>
                <a:latin typeface="Times New Roman" pitchFamily="18" charset="0"/>
              </a:rPr>
              <a:t>Soil pollution</a:t>
            </a:r>
          </a:p>
          <a:p>
            <a:pPr>
              <a:spcBef>
                <a:spcPct val="50000"/>
              </a:spcBef>
              <a:buFont typeface="Wingdings" pitchFamily="2" charset="2"/>
              <a:buChar char="Ø"/>
            </a:pPr>
            <a:r>
              <a:rPr lang="en-US" sz="2000" dirty="0">
                <a:solidFill>
                  <a:schemeClr val="accent2">
                    <a:lumMod val="75000"/>
                  </a:schemeClr>
                </a:solidFill>
                <a:latin typeface="Times New Roman" pitchFamily="18" charset="0"/>
              </a:rPr>
              <a:t>Deforestation</a:t>
            </a:r>
          </a:p>
          <a:p>
            <a:pPr>
              <a:spcBef>
                <a:spcPct val="50000"/>
              </a:spcBef>
              <a:buFont typeface="Wingdings" pitchFamily="2" charset="2"/>
              <a:buChar char="Ø"/>
            </a:pPr>
            <a:r>
              <a:rPr lang="en-US" sz="2000" dirty="0">
                <a:solidFill>
                  <a:schemeClr val="accent2">
                    <a:lumMod val="75000"/>
                  </a:schemeClr>
                </a:solidFill>
                <a:latin typeface="Times New Roman" pitchFamily="18" charset="0"/>
              </a:rPr>
              <a:t>Solid and hazardous wastes </a:t>
            </a:r>
          </a:p>
          <a:p>
            <a:pPr>
              <a:spcBef>
                <a:spcPct val="50000"/>
              </a:spcBef>
            </a:pPr>
            <a:endParaRPr lang="en-US" sz="2000" dirty="0">
              <a:solidFill>
                <a:schemeClr val="accent2">
                  <a:lumMod val="75000"/>
                </a:schemeClr>
              </a:solidFill>
              <a:latin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p:cNvSpPr>
            <a:spLocks noGrp="1"/>
          </p:cNvSpPr>
          <p:nvPr>
            <p:ph type="title"/>
          </p:nvPr>
        </p:nvSpPr>
        <p:spPr/>
        <p:txBody>
          <a:bodyPr>
            <a:normAutofit/>
          </a:bodyPr>
          <a:lstStyle/>
          <a:p>
            <a:r>
              <a:rPr lang="en-US" sz="3600" b="1" i="1" u="sng" dirty="0" smtClean="0">
                <a:latin typeface="Times New Roman" pitchFamily="18" charset="0"/>
                <a:cs typeface="Times New Roman" pitchFamily="18" charset="0"/>
              </a:rPr>
              <a:t>Internalizing Externalities:</a:t>
            </a:r>
            <a:endParaRPr lang="en-US" sz="3600" b="1" i="1" u="sng" dirty="0">
              <a:latin typeface="Times New Roman" pitchFamily="18" charset="0"/>
              <a:cs typeface="Times New Roman" pitchFamily="18" charset="0"/>
            </a:endParaRPr>
          </a:p>
        </p:txBody>
      </p:sp>
      <p:sp>
        <p:nvSpPr>
          <p:cNvPr id="6" name="Text Box 6"/>
          <p:cNvSpPr txBox="1">
            <a:spLocks noChangeArrowheads="1"/>
          </p:cNvSpPr>
          <p:nvPr/>
        </p:nvSpPr>
        <p:spPr bwMode="auto">
          <a:xfrm>
            <a:off x="685800" y="1676400"/>
            <a:ext cx="8382000" cy="4893647"/>
          </a:xfrm>
          <a:prstGeom prst="rect">
            <a:avLst/>
          </a:prstGeom>
          <a:noFill/>
          <a:ln w="9525">
            <a:noFill/>
            <a:miter lim="800000"/>
            <a:headEnd/>
            <a:tailEnd/>
          </a:ln>
          <a:effectLst/>
        </p:spPr>
        <p:txBody>
          <a:bodyPr>
            <a:spAutoFit/>
          </a:bodyPr>
          <a:lstStyle/>
          <a:p>
            <a:pPr>
              <a:spcBef>
                <a:spcPct val="50000"/>
              </a:spcBef>
              <a:buFont typeface="Wingdings" pitchFamily="2" charset="2"/>
              <a:buChar char="Ø"/>
            </a:pPr>
            <a:r>
              <a:rPr lang="en-US" sz="2400" dirty="0">
                <a:solidFill>
                  <a:schemeClr val="accent2">
                    <a:lumMod val="75000"/>
                  </a:schemeClr>
                </a:solidFill>
                <a:latin typeface="Times New Roman" pitchFamily="18" charset="0"/>
              </a:rPr>
              <a:t>Government taxes and </a:t>
            </a:r>
            <a:r>
              <a:rPr lang="en-US" sz="2400" dirty="0" smtClean="0">
                <a:solidFill>
                  <a:schemeClr val="accent2">
                    <a:lumMod val="75000"/>
                  </a:schemeClr>
                </a:solidFill>
                <a:latin typeface="Times New Roman" pitchFamily="18" charset="0"/>
              </a:rPr>
              <a:t>subsidies</a:t>
            </a:r>
          </a:p>
          <a:p>
            <a:pPr>
              <a:spcBef>
                <a:spcPct val="50000"/>
              </a:spcBef>
            </a:pPr>
            <a:r>
              <a:rPr lang="en-US" sz="2400" dirty="0" smtClean="0">
                <a:solidFill>
                  <a:srgbClr val="7030A0"/>
                </a:solidFill>
                <a:latin typeface="Times New Roman" pitchFamily="18" charset="0"/>
              </a:rPr>
              <a:t>If MSC&gt;MPC &amp; MSB&lt;MPB = taxes should be imposed.</a:t>
            </a:r>
          </a:p>
          <a:p>
            <a:pPr>
              <a:spcBef>
                <a:spcPct val="50000"/>
              </a:spcBef>
            </a:pPr>
            <a:r>
              <a:rPr lang="en-US" sz="2400" dirty="0" smtClean="0">
                <a:solidFill>
                  <a:srgbClr val="7030A0"/>
                </a:solidFill>
                <a:latin typeface="Times New Roman" pitchFamily="18" charset="0"/>
              </a:rPr>
              <a:t>If MSC&lt;MPC &amp; MSB&gt;MPB = subsidies should be given.</a:t>
            </a:r>
            <a:endParaRPr lang="en-US" sz="2400" dirty="0">
              <a:solidFill>
                <a:srgbClr val="7030A0"/>
              </a:solidFill>
              <a:latin typeface="Times New Roman" pitchFamily="18" charset="0"/>
            </a:endParaRPr>
          </a:p>
          <a:p>
            <a:pPr>
              <a:spcBef>
                <a:spcPct val="50000"/>
              </a:spcBef>
              <a:buFont typeface="Wingdings" pitchFamily="2" charset="2"/>
              <a:buChar char="Ø"/>
            </a:pPr>
            <a:r>
              <a:rPr lang="en-US" sz="2400" dirty="0">
                <a:solidFill>
                  <a:schemeClr val="accent2">
                    <a:lumMod val="75000"/>
                  </a:schemeClr>
                </a:solidFill>
                <a:latin typeface="Times New Roman" pitchFamily="18" charset="0"/>
              </a:rPr>
              <a:t>Direct government </a:t>
            </a:r>
            <a:r>
              <a:rPr lang="en-US" sz="2400" dirty="0" smtClean="0">
                <a:solidFill>
                  <a:schemeClr val="accent2">
                    <a:lumMod val="75000"/>
                  </a:schemeClr>
                </a:solidFill>
                <a:latin typeface="Times New Roman" pitchFamily="18" charset="0"/>
              </a:rPr>
              <a:t>regulations</a:t>
            </a:r>
            <a:endParaRPr lang="en-US" sz="2400" dirty="0">
              <a:solidFill>
                <a:schemeClr val="accent2">
                  <a:lumMod val="75000"/>
                </a:schemeClr>
              </a:solidFill>
              <a:latin typeface="Times New Roman" pitchFamily="18" charset="0"/>
            </a:endParaRPr>
          </a:p>
          <a:p>
            <a:pPr>
              <a:spcBef>
                <a:spcPct val="50000"/>
              </a:spcBef>
              <a:buFont typeface="Wingdings" pitchFamily="2" charset="2"/>
              <a:buChar char="Ø"/>
            </a:pPr>
            <a:r>
              <a:rPr lang="en-US" sz="2400" dirty="0">
                <a:solidFill>
                  <a:schemeClr val="accent2">
                    <a:lumMod val="75000"/>
                  </a:schemeClr>
                </a:solidFill>
                <a:latin typeface="Times New Roman" pitchFamily="18" charset="0"/>
              </a:rPr>
              <a:t>Introduction of emission standards</a:t>
            </a:r>
          </a:p>
          <a:p>
            <a:pPr>
              <a:spcBef>
                <a:spcPct val="50000"/>
              </a:spcBef>
              <a:buFont typeface="Wingdings" pitchFamily="2" charset="2"/>
              <a:buChar char="Ø"/>
            </a:pPr>
            <a:r>
              <a:rPr lang="en-US" sz="2400" dirty="0">
                <a:solidFill>
                  <a:schemeClr val="accent2">
                    <a:lumMod val="75000"/>
                  </a:schemeClr>
                </a:solidFill>
                <a:latin typeface="Times New Roman" pitchFamily="18" charset="0"/>
              </a:rPr>
              <a:t>Prescribing emission fees</a:t>
            </a:r>
          </a:p>
          <a:p>
            <a:pPr>
              <a:spcBef>
                <a:spcPct val="50000"/>
              </a:spcBef>
              <a:buFont typeface="Wingdings" pitchFamily="2" charset="2"/>
              <a:buChar char="Ø"/>
            </a:pPr>
            <a:r>
              <a:rPr lang="en-US" sz="2400" dirty="0">
                <a:solidFill>
                  <a:schemeClr val="accent2">
                    <a:lumMod val="75000"/>
                  </a:schemeClr>
                </a:solidFill>
                <a:latin typeface="Times New Roman" pitchFamily="18" charset="0"/>
              </a:rPr>
              <a:t>Introduction of liability rules</a:t>
            </a:r>
          </a:p>
          <a:p>
            <a:pPr>
              <a:spcBef>
                <a:spcPct val="50000"/>
              </a:spcBef>
              <a:buFont typeface="Wingdings" pitchFamily="2" charset="2"/>
              <a:buChar char="Ø"/>
            </a:pPr>
            <a:r>
              <a:rPr lang="en-US" sz="2400" dirty="0">
                <a:solidFill>
                  <a:schemeClr val="accent2">
                    <a:lumMod val="75000"/>
                  </a:schemeClr>
                </a:solidFill>
                <a:latin typeface="Times New Roman" pitchFamily="18" charset="0"/>
              </a:rPr>
              <a:t>Defining property rights</a:t>
            </a:r>
          </a:p>
          <a:p>
            <a:pPr>
              <a:spcBef>
                <a:spcPct val="50000"/>
              </a:spcBef>
              <a:buFont typeface="Wingdings" pitchFamily="2" charset="2"/>
              <a:buChar char="Ø"/>
            </a:pPr>
            <a:r>
              <a:rPr lang="en-US" sz="2400" dirty="0">
                <a:solidFill>
                  <a:schemeClr val="accent2">
                    <a:lumMod val="75000"/>
                  </a:schemeClr>
                </a:solidFill>
                <a:latin typeface="Times New Roman" pitchFamily="18" charset="0"/>
              </a:rPr>
              <a:t>Negotiation and the </a:t>
            </a:r>
            <a:r>
              <a:rPr lang="en-US" sz="2400" dirty="0" err="1">
                <a:solidFill>
                  <a:schemeClr val="accent2">
                    <a:lumMod val="75000"/>
                  </a:schemeClr>
                </a:solidFill>
                <a:latin typeface="Times New Roman" pitchFamily="18" charset="0"/>
              </a:rPr>
              <a:t>coase</a:t>
            </a:r>
            <a:r>
              <a:rPr lang="en-US" sz="2400" dirty="0">
                <a:solidFill>
                  <a:schemeClr val="accent2">
                    <a:lumMod val="75000"/>
                  </a:schemeClr>
                </a:solidFill>
                <a:latin typeface="Times New Roman" pitchFamily="18" charset="0"/>
              </a:rPr>
              <a:t> theorem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a:spLocks noGrp="1"/>
          </p:cNvSpPr>
          <p:nvPr>
            <p:ph type="title"/>
          </p:nvPr>
        </p:nvSpPr>
        <p:spPr>
          <a:xfrm>
            <a:off x="533400" y="304800"/>
            <a:ext cx="8153400" cy="990600"/>
          </a:xfrm>
        </p:spPr>
        <p:txBody>
          <a:bodyPr>
            <a:normAutofit/>
          </a:bodyPr>
          <a:lstStyle/>
          <a:p>
            <a:r>
              <a:rPr lang="en-US" sz="3600" b="1" i="1" u="sng" dirty="0" smtClean="0">
                <a:latin typeface="Times New Roman" pitchFamily="18" charset="0"/>
                <a:cs typeface="Times New Roman" pitchFamily="18" charset="0"/>
              </a:rPr>
              <a:t>The Global Environmental Threat:</a:t>
            </a:r>
            <a:endParaRPr lang="en-US" sz="3600" b="1" i="1" u="sng" dirty="0">
              <a:latin typeface="Times New Roman" pitchFamily="18" charset="0"/>
              <a:cs typeface="Times New Roman" pitchFamily="18" charset="0"/>
            </a:endParaRPr>
          </a:p>
        </p:txBody>
      </p:sp>
      <p:sp>
        <p:nvSpPr>
          <p:cNvPr id="4" name="Text Box 5"/>
          <p:cNvSpPr txBox="1">
            <a:spLocks noChangeArrowheads="1"/>
          </p:cNvSpPr>
          <p:nvPr/>
        </p:nvSpPr>
        <p:spPr bwMode="auto">
          <a:xfrm>
            <a:off x="609600" y="1752600"/>
            <a:ext cx="8382000" cy="2677656"/>
          </a:xfrm>
          <a:prstGeom prst="rect">
            <a:avLst/>
          </a:prstGeom>
          <a:noFill/>
          <a:ln w="9525">
            <a:noFill/>
            <a:miter lim="800000"/>
            <a:headEnd/>
            <a:tailEnd/>
          </a:ln>
          <a:effectLst/>
        </p:spPr>
        <p:txBody>
          <a:bodyPr>
            <a:spAutoFit/>
          </a:bodyPr>
          <a:lstStyle/>
          <a:p>
            <a:pPr>
              <a:spcBef>
                <a:spcPct val="50000"/>
              </a:spcBef>
              <a:buFont typeface="Wingdings" pitchFamily="2" charset="2"/>
              <a:buChar char="Ø"/>
            </a:pPr>
            <a:r>
              <a:rPr lang="en-US" sz="2400" dirty="0">
                <a:solidFill>
                  <a:schemeClr val="accent2">
                    <a:lumMod val="75000"/>
                  </a:schemeClr>
                </a:solidFill>
                <a:latin typeface="Times New Roman" pitchFamily="18" charset="0"/>
              </a:rPr>
              <a:t>Climate change</a:t>
            </a:r>
          </a:p>
          <a:p>
            <a:pPr>
              <a:spcBef>
                <a:spcPct val="50000"/>
              </a:spcBef>
              <a:buFont typeface="Wingdings" pitchFamily="2" charset="2"/>
              <a:buChar char="Ø"/>
            </a:pPr>
            <a:r>
              <a:rPr lang="en-US" sz="2400" dirty="0">
                <a:solidFill>
                  <a:schemeClr val="accent2">
                    <a:lumMod val="75000"/>
                  </a:schemeClr>
                </a:solidFill>
                <a:latin typeface="Times New Roman" pitchFamily="18" charset="0"/>
              </a:rPr>
              <a:t>Global warming or green house effect</a:t>
            </a:r>
          </a:p>
          <a:p>
            <a:pPr>
              <a:spcBef>
                <a:spcPct val="50000"/>
              </a:spcBef>
              <a:buFont typeface="Wingdings" pitchFamily="2" charset="2"/>
              <a:buChar char="Ø"/>
            </a:pPr>
            <a:r>
              <a:rPr lang="en-US" sz="2400" dirty="0">
                <a:solidFill>
                  <a:schemeClr val="accent2">
                    <a:lumMod val="75000"/>
                  </a:schemeClr>
                </a:solidFill>
                <a:latin typeface="Times New Roman" pitchFamily="18" charset="0"/>
              </a:rPr>
              <a:t>Acid rain</a:t>
            </a:r>
          </a:p>
          <a:p>
            <a:pPr>
              <a:spcBef>
                <a:spcPct val="50000"/>
              </a:spcBef>
              <a:buFont typeface="Wingdings" pitchFamily="2" charset="2"/>
              <a:buChar char="Ø"/>
            </a:pPr>
            <a:r>
              <a:rPr lang="en-US" sz="2400" dirty="0">
                <a:solidFill>
                  <a:schemeClr val="accent2">
                    <a:lumMod val="75000"/>
                  </a:schemeClr>
                </a:solidFill>
                <a:latin typeface="Times New Roman" pitchFamily="18" charset="0"/>
              </a:rPr>
              <a:t>Ozone layer depletion</a:t>
            </a:r>
          </a:p>
          <a:p>
            <a:pPr>
              <a:spcBef>
                <a:spcPct val="50000"/>
              </a:spcBef>
              <a:buFont typeface="Wingdings" pitchFamily="2" charset="2"/>
              <a:buChar char="Ø"/>
            </a:pPr>
            <a:r>
              <a:rPr lang="en-US" sz="2400" dirty="0">
                <a:solidFill>
                  <a:schemeClr val="accent2">
                    <a:lumMod val="75000"/>
                  </a:schemeClr>
                </a:solidFill>
                <a:latin typeface="Times New Roman" pitchFamily="18" charset="0"/>
              </a:rPr>
              <a:t>Nuclear accidents and holocaust.</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49</TotalTime>
  <Words>339</Words>
  <Application>Microsoft Office PowerPoint</Application>
  <PresentationFormat>On-screen Show (4:3)</PresentationFormat>
  <Paragraphs>37</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Median</vt:lpstr>
      <vt:lpstr>UNIT - 15</vt:lpstr>
      <vt:lpstr>Externalities:</vt:lpstr>
      <vt:lpstr>Slide 3</vt:lpstr>
      <vt:lpstr>Slide 4</vt:lpstr>
      <vt:lpstr>Environment Degradation:</vt:lpstr>
      <vt:lpstr>Internalizing Externalities:</vt:lpstr>
      <vt:lpstr>The Global Environmental Threat: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- 15</dc:title>
  <dc:creator>nidhi</dc:creator>
  <cp:lastModifiedBy>nidhi</cp:lastModifiedBy>
  <cp:revision>9</cp:revision>
  <dcterms:created xsi:type="dcterms:W3CDTF">2010-06-26T10:42:23Z</dcterms:created>
  <dcterms:modified xsi:type="dcterms:W3CDTF">2010-06-26T11:36:54Z</dcterms:modified>
</cp:coreProperties>
</file>